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1803315-361E-4901-844A-9652816549BD}">
  <a:tblStyle styleId="{91803315-361E-4901-844A-9652816549B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5F29657-1354-4613-A8E0-155D34AEF16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8C1F341-EE40-4954-8355-855C5DA43B8F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946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5932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c867484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c86748442_0_0:notes"/>
          <p:cNvSpPr txBox="1">
            <a:spLocks noGrp="1"/>
          </p:cNvSpPr>
          <p:nvPr>
            <p:ph type="body" idx="1"/>
          </p:nvPr>
        </p:nvSpPr>
        <p:spPr>
          <a:xfrm>
            <a:off x="685801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c8674844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26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9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marL="1828800" lvl="3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1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1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marL="137160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1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ctrTitle"/>
          </p:nvPr>
        </p:nvSpPr>
        <p:spPr>
          <a:xfrm>
            <a:off x="1181118" y="35395"/>
            <a:ext cx="6858000" cy="2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9125" tIns="39550" rIns="79125" bIns="3955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1"/>
              <a:t>Romans |	Year 3/4	| Autumn </a:t>
            </a:r>
            <a:endParaRPr sz="1600" b="1"/>
          </a:p>
        </p:txBody>
      </p:sp>
      <p:graphicFrame>
        <p:nvGraphicFramePr>
          <p:cNvPr id="131" name="Google Shape;131;p25"/>
          <p:cNvGraphicFramePr/>
          <p:nvPr/>
        </p:nvGraphicFramePr>
        <p:xfrm>
          <a:off x="110387" y="388442"/>
          <a:ext cx="2134500" cy="3191745"/>
        </p:xfrm>
        <a:graphic>
          <a:graphicData uri="http://schemas.openxmlformats.org/drawingml/2006/table">
            <a:tbl>
              <a:tblPr firstRow="1" bandRow="1">
                <a:noFill/>
                <a:tableStyleId>{91803315-361E-4901-844A-9652816549BD}</a:tableStyleId>
              </a:tblPr>
              <a:tblGrid>
                <a:gridCol w="337150"/>
                <a:gridCol w="1797350"/>
              </a:tblGrid>
              <a:tr h="311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100" u="none" strike="noStrike" cap="none"/>
                        <a:t>Important Questions</a:t>
                      </a:r>
                      <a:endParaRPr sz="1100" u="none" strike="noStrike" cap="none"/>
                    </a:p>
                  </a:txBody>
                  <a:tcPr marL="68575" marR="68575" marT="27875" marB="278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u="none" strike="noStrike" cap="none"/>
                        <a:t>1</a:t>
                      </a:r>
                      <a:endParaRPr sz="11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Where did the Romans come from, why did they come to England? </a:t>
                      </a:r>
                      <a:endParaRPr sz="900"/>
                    </a:p>
                  </a:txBody>
                  <a:tcPr marL="68575" marR="68575" marT="27875" marB="27875"/>
                </a:tc>
              </a:tr>
              <a:tr h="44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2</a:t>
                      </a:r>
                      <a:endParaRPr sz="11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Why was the Roman army so powerful?</a:t>
                      </a:r>
                      <a:endParaRPr sz="900"/>
                    </a:p>
                  </a:txBody>
                  <a:tcPr marL="68575" marR="68575" marT="27875" marB="27875"/>
                </a:tc>
              </a:tr>
              <a:tr h="445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3.</a:t>
                      </a:r>
                      <a:endParaRPr sz="9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Who was Julius Caesar? What was he famous for?</a:t>
                      </a:r>
                      <a:endParaRPr sz="900"/>
                    </a:p>
                  </a:txBody>
                  <a:tcPr marL="68575" marR="68575" marT="27875" marB="27875"/>
                </a:tc>
              </a:tr>
              <a:tr h="380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4.</a:t>
                      </a:r>
                      <a:endParaRPr sz="11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Why was Hadrian’s wall built?</a:t>
                      </a:r>
                      <a:endParaRPr sz="900"/>
                    </a:p>
                  </a:txBody>
                  <a:tcPr marL="68575" marR="68575" marT="27875" marB="27875"/>
                </a:tc>
              </a:tr>
              <a:tr h="314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5.</a:t>
                      </a:r>
                      <a:endParaRPr sz="11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Why did Roman rule end in Britain?</a:t>
                      </a: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68575" marR="68575" marT="27875" marB="27875"/>
                </a:tc>
              </a:tr>
              <a:tr h="43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6.</a:t>
                      </a:r>
                      <a:endParaRPr sz="9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Who was Boudicca and what was she famous for?</a:t>
                      </a:r>
                      <a:endParaRPr sz="900"/>
                    </a:p>
                  </a:txBody>
                  <a:tcPr marL="68575" marR="68575" marT="27875" marB="27875"/>
                </a:tc>
              </a:tr>
              <a:tr h="43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7.</a:t>
                      </a:r>
                      <a:endParaRPr sz="900"/>
                    </a:p>
                  </a:txBody>
                  <a:tcPr marL="68575" marR="68575" marT="27875" marB="278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What did the Romans leave behind?</a:t>
                      </a:r>
                      <a:endParaRPr sz="900"/>
                    </a:p>
                  </a:txBody>
                  <a:tcPr marL="68575" marR="68575" marT="27875" marB="27875"/>
                </a:tc>
              </a:tr>
            </a:tbl>
          </a:graphicData>
        </a:graphic>
      </p:graphicFrame>
      <p:cxnSp>
        <p:nvCxnSpPr>
          <p:cNvPr id="132" name="Google Shape;132;p25"/>
          <p:cNvCxnSpPr/>
          <p:nvPr/>
        </p:nvCxnSpPr>
        <p:spPr>
          <a:xfrm>
            <a:off x="0" y="240212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133" name="Google Shape;133;p25"/>
          <p:cNvGraphicFramePr/>
          <p:nvPr/>
        </p:nvGraphicFramePr>
        <p:xfrm>
          <a:off x="190593" y="3751119"/>
          <a:ext cx="8799325" cy="1284475"/>
        </p:xfrm>
        <a:graphic>
          <a:graphicData uri="http://schemas.openxmlformats.org/drawingml/2006/table">
            <a:tbl>
              <a:tblPr firstRow="1" bandRow="1">
                <a:noFill/>
                <a:tableStyleId>{55F29657-1354-4613-A8E0-155D34AEF16D}</a:tableStyleId>
              </a:tblPr>
              <a:tblGrid>
                <a:gridCol w="8799325"/>
              </a:tblGrid>
              <a:tr h="302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Timeline </a:t>
                      </a:r>
                      <a:endParaRPr sz="1400"/>
                    </a:p>
                  </a:txBody>
                  <a:tcPr marL="68575" marR="68575" marT="27875" marB="27875"/>
                </a:tc>
              </a:tr>
              <a:tr h="98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68575" marR="68575" marT="27875" marB="27875"/>
                </a:tc>
              </a:tr>
            </a:tbl>
          </a:graphicData>
        </a:graphic>
      </p:graphicFrame>
      <p:graphicFrame>
        <p:nvGraphicFramePr>
          <p:cNvPr id="134" name="Google Shape;134;p25"/>
          <p:cNvGraphicFramePr/>
          <p:nvPr/>
        </p:nvGraphicFramePr>
        <p:xfrm>
          <a:off x="5323256" y="408208"/>
          <a:ext cx="3376900" cy="2513825"/>
        </p:xfrm>
        <a:graphic>
          <a:graphicData uri="http://schemas.openxmlformats.org/drawingml/2006/table">
            <a:tbl>
              <a:tblPr firstRow="1" bandRow="1">
                <a:noFill/>
                <a:tableStyleId>{B8C1F341-EE40-4954-8355-855C5DA43B8F}</a:tableStyleId>
              </a:tblPr>
              <a:tblGrid>
                <a:gridCol w="1200825"/>
                <a:gridCol w="2176075"/>
              </a:tblGrid>
              <a:tr h="25377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Vocabulary </a:t>
                      </a:r>
                      <a:endParaRPr sz="1400"/>
                    </a:p>
                  </a:txBody>
                  <a:tcPr marL="68575" marR="68575" marT="27875" marB="278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Empire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A group of countries ruled over by a single monarch.</a:t>
                      </a:r>
                      <a:endParaRPr sz="1100"/>
                    </a:p>
                  </a:txBody>
                  <a:tcPr marL="63300" marR="63300" marT="0" marB="0"/>
                </a:tc>
              </a:tr>
              <a:tr h="32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Forum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The area of a Roman town that was the centre of Roman life.</a:t>
                      </a:r>
                      <a:endParaRPr sz="1100"/>
                    </a:p>
                  </a:txBody>
                  <a:tcPr marL="63300" marR="63300" marT="0" marB="0"/>
                </a:tc>
              </a:tr>
              <a:tr h="32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Emperor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The leader of an empire.</a:t>
                      </a:r>
                      <a:endParaRPr sz="1100"/>
                    </a:p>
                  </a:txBody>
                  <a:tcPr marL="63300" marR="63300" marT="0" marB="0"/>
                </a:tc>
              </a:tr>
              <a:tr h="45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Gladiator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A person who fought for the entertainment of Roman audiences.</a:t>
                      </a:r>
                      <a:endParaRPr sz="1100"/>
                    </a:p>
                  </a:txBody>
                  <a:tcPr marL="63300" marR="63300" marT="0" marB="0"/>
                </a:tc>
              </a:tr>
              <a:tr h="45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Mosaic 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A type of art  using small tiles of glass or stones to create a picture.</a:t>
                      </a:r>
                      <a:endParaRPr sz="1100"/>
                    </a:p>
                  </a:txBody>
                  <a:tcPr marL="63300" marR="63300" marT="0" marB="0"/>
                </a:tc>
              </a:tr>
              <a:tr h="32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Toga </a:t>
                      </a:r>
                      <a:endParaRPr sz="1100"/>
                    </a:p>
                  </a:txBody>
                  <a:tcPr marL="63300" marR="63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A long robe worn by 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Roman citizens.</a:t>
                      </a:r>
                      <a:endParaRPr sz="1100"/>
                    </a:p>
                  </a:txBody>
                  <a:tcPr marL="63300" marR="63300" marT="0" marB="0"/>
                </a:tc>
              </a:tr>
            </a:tbl>
          </a:graphicData>
        </a:graphic>
      </p:graphicFrame>
      <p:graphicFrame>
        <p:nvGraphicFramePr>
          <p:cNvPr id="135" name="Google Shape;135;p25"/>
          <p:cNvGraphicFramePr/>
          <p:nvPr/>
        </p:nvGraphicFramePr>
        <p:xfrm>
          <a:off x="215790" y="4094328"/>
          <a:ext cx="8774150" cy="808625"/>
        </p:xfrm>
        <a:graphic>
          <a:graphicData uri="http://schemas.openxmlformats.org/drawingml/2006/table">
            <a:tbl>
              <a:tblPr firstRow="1" bandRow="1">
                <a:noFill/>
                <a:tableStyleId>{91803315-361E-4901-844A-9652816549BD}</a:tableStyleId>
              </a:tblPr>
              <a:tblGrid>
                <a:gridCol w="1516425"/>
                <a:gridCol w="1662100"/>
                <a:gridCol w="1455900"/>
                <a:gridCol w="1259800"/>
                <a:gridCol w="1473975"/>
                <a:gridCol w="1405950"/>
              </a:tblGrid>
              <a:tr h="80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753 BC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The building of Rome begins.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202 BC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Rome conquers territories outside Italy.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43AD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The Roman army lands in England.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61 AD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Boudicca rebels against the Romans.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122 AD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The building of Hadrian’s wall begins.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410AD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</a:rPr>
                        <a:t>Roman rule in Britain ends.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L="84425" marR="84425" marT="34300" marB="343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Google Shape;136;p25"/>
          <p:cNvGraphicFramePr/>
          <p:nvPr>
            <p:extLst>
              <p:ext uri="{D42A27DB-BD31-4B8C-83A1-F6EECF244321}">
                <p14:modId xmlns:p14="http://schemas.microsoft.com/office/powerpoint/2010/main" val="2128426831"/>
              </p:ext>
            </p:extLst>
          </p:nvPr>
        </p:nvGraphicFramePr>
        <p:xfrm>
          <a:off x="2338806" y="416367"/>
          <a:ext cx="2807850" cy="2646000"/>
        </p:xfrm>
        <a:graphic>
          <a:graphicData uri="http://schemas.openxmlformats.org/drawingml/2006/table">
            <a:tbl>
              <a:tblPr firstRow="1" bandRow="1">
                <a:noFill/>
                <a:tableStyleId>{B8C1F341-EE40-4954-8355-855C5DA43B8F}</a:tableStyleId>
              </a:tblPr>
              <a:tblGrid>
                <a:gridCol w="2807850"/>
              </a:tblGrid>
              <a:tr h="24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Key Knowledge </a:t>
                      </a:r>
                      <a:endParaRPr sz="1400" dirty="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  <a:tr h="233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endParaRPr sz="9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GB" sz="900"/>
                        <a:t>We know about the Romans because we can look at things from their time that still exist today. 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 </a:t>
                      </a:r>
                      <a:endParaRPr sz="90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  <a:tr h="233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I know that the Romans built an Empire.</a:t>
                      </a:r>
                      <a:endParaRPr sz="90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  <a:tr h="23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/>
                        <a:t>I know who Boudicca was and why she rebelled against the Romans</a:t>
                      </a:r>
                      <a:r>
                        <a:rPr lang="en-GB" sz="900"/>
                        <a:t>. </a:t>
                      </a:r>
                      <a:r>
                        <a:rPr lang="en-GB" sz="900" smtClean="0"/>
                        <a:t> </a:t>
                      </a:r>
                      <a:endParaRPr sz="900" b="0" dirty="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  <a:tr h="350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endParaRPr sz="900" b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GB" sz="900"/>
                        <a:t>I know who the Emperor Hadrian was. I can say when, how and why he built a wall and explain the features of the wall</a:t>
                      </a:r>
                      <a:endParaRPr sz="11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  <a:tr h="23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I know some of the religious beliefs the Romans had and some of their Gods and Goddesses.</a:t>
                      </a:r>
                      <a:endParaRPr sz="900"/>
                    </a:p>
                  </a:txBody>
                  <a:tcPr marL="68575" marR="68575" marT="27875" marB="27875"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9750" y="2598169"/>
            <a:ext cx="1190171" cy="113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6661" y="2941075"/>
            <a:ext cx="2144615" cy="80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3050" y="3071700"/>
            <a:ext cx="1805425" cy="67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292</Words>
  <Application>Microsoft Office PowerPoint</Application>
  <PresentationFormat>On-screen Show (16:9)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Simple Light</vt:lpstr>
      <vt:lpstr>Office Theme</vt:lpstr>
      <vt:lpstr>Romans | Year 3/4 | Autumn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| Year 3/4 | Autumn</dc:title>
  <dc:creator>Katherine Stephenson</dc:creator>
  <cp:lastModifiedBy>Vanessa Gray</cp:lastModifiedBy>
  <cp:revision>4</cp:revision>
  <dcterms:modified xsi:type="dcterms:W3CDTF">2020-01-24T15:53:36Z</dcterms:modified>
</cp:coreProperties>
</file>